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5"/>
  </p:notesMasterIdLst>
  <p:handoutMasterIdLst>
    <p:handoutMasterId r:id="rId16"/>
  </p:handoutMasterIdLst>
  <p:sldIdLst>
    <p:sldId id="330" r:id="rId5"/>
    <p:sldId id="375" r:id="rId6"/>
    <p:sldId id="373" r:id="rId7"/>
    <p:sldId id="378" r:id="rId8"/>
    <p:sldId id="376" r:id="rId9"/>
    <p:sldId id="377" r:id="rId10"/>
    <p:sldId id="379" r:id="rId11"/>
    <p:sldId id="381" r:id="rId12"/>
    <p:sldId id="380" r:id="rId13"/>
    <p:sldId id="374" r:id="rId1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0071BD"/>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909" autoAdjust="0"/>
  </p:normalViewPr>
  <p:slideViewPr>
    <p:cSldViewPr snapToGrid="0">
      <p:cViewPr>
        <p:scale>
          <a:sx n="113" d="100"/>
          <a:sy n="113" d="100"/>
        </p:scale>
        <p:origin x="1920" y="370"/>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0" y="3960813"/>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Inyección de dependencias en Spfx, sí, se puede!</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6849925" cy="781050"/>
          </a:xfrm>
          <a:solidFill>
            <a:srgbClr val="F2F2F2"/>
          </a:solidFill>
          <a:ln>
            <a:noFill/>
          </a:ln>
        </p:spPr>
        <p:txBody>
          <a:bodyPr anchor="ctr">
            <a:normAutofit/>
          </a:bodyPr>
          <a:lstStyle/>
          <a:p>
            <a:pPr marL="180000" indent="0">
              <a:buNone/>
            </a:pPr>
            <a:r>
              <a:rPr lang="en-US" sz="2000" b="1" dirty="0"/>
              <a:t>Luis Mañez </a:t>
            </a:r>
          </a:p>
        </p:txBody>
      </p:sp>
      <p:pic>
        <p:nvPicPr>
          <p:cNvPr id="4" name="Picture 3" descr="A large body of water with a city in the background&#10;&#10;Description automatically generated">
            <a:extLst>
              <a:ext uri="{FF2B5EF4-FFF2-40B4-BE49-F238E27FC236}">
                <a16:creationId xmlns:a16="http://schemas.microsoft.com/office/drawing/2014/main" id="{81B6F81F-BD92-4283-B279-4C1C5701DDAD}"/>
              </a:ext>
            </a:extLst>
          </p:cNvPr>
          <p:cNvPicPr>
            <a:picLocks noChangeAspect="1"/>
          </p:cNvPicPr>
          <p:nvPr/>
        </p:nvPicPr>
        <p:blipFill rotWithShape="1">
          <a:blip r:embed="rId3"/>
          <a:srcRect t="21626"/>
          <a:stretch/>
        </p:blipFill>
        <p:spPr>
          <a:xfrm>
            <a:off x="0" y="-1"/>
            <a:ext cx="9144000" cy="3960813"/>
          </a:xfrm>
          <a:prstGeom prst="rect">
            <a:avLst/>
          </a:prstGeom>
        </p:spPr>
      </p:pic>
      <p:pic>
        <p:nvPicPr>
          <p:cNvPr id="5" name="Picture 4">
            <a:extLst>
              <a:ext uri="{FF2B5EF4-FFF2-40B4-BE49-F238E27FC236}">
                <a16:creationId xmlns:a16="http://schemas.microsoft.com/office/drawing/2014/main" id="{A3E8D1D2-9E28-4B82-8037-76B40A8715CE}"/>
              </a:ext>
            </a:extLst>
          </p:cNvPr>
          <p:cNvPicPr>
            <a:picLocks noChangeAspect="1"/>
          </p:cNvPicPr>
          <p:nvPr/>
        </p:nvPicPr>
        <p:blipFill>
          <a:blip r:embed="rId4"/>
          <a:stretch>
            <a:fillRect/>
          </a:stretch>
        </p:blipFill>
        <p:spPr>
          <a:xfrm>
            <a:off x="6851375" y="3960812"/>
            <a:ext cx="2294075" cy="1865721"/>
          </a:xfrm>
          <a:prstGeom prst="rect">
            <a:avLst/>
          </a:prstGeom>
        </p:spPr>
      </p:pic>
      <p:sp>
        <p:nvSpPr>
          <p:cNvPr id="9" name="Rectangle 8">
            <a:extLst>
              <a:ext uri="{FF2B5EF4-FFF2-40B4-BE49-F238E27FC236}">
                <a16:creationId xmlns:a16="http://schemas.microsoft.com/office/drawing/2014/main" id="{34469D34-89C2-4792-A5D5-83CCD58156EB}"/>
              </a:ext>
            </a:extLst>
          </p:cNvPr>
          <p:cNvSpPr/>
          <p:nvPr/>
        </p:nvSpPr>
        <p:spPr>
          <a:xfrm>
            <a:off x="7198160" y="6203767"/>
            <a:ext cx="1600503" cy="276999"/>
          </a:xfrm>
          <a:prstGeom prst="rect">
            <a:avLst/>
          </a:prstGeom>
        </p:spPr>
        <p:txBody>
          <a:bodyPr wrap="none">
            <a:spAutoFit/>
          </a:bodyPr>
          <a:lstStyle/>
          <a:p>
            <a:pPr algn="ctr" defTabSz="914099" fontAlgn="base">
              <a:spcBef>
                <a:spcPct val="0"/>
              </a:spcBef>
              <a:spcAft>
                <a:spcPct val="0"/>
              </a:spcAft>
            </a:pPr>
            <a:r>
              <a:rPr lang="en-GB" sz="1200" dirty="0">
                <a:gradFill>
                  <a:gsLst>
                    <a:gs pos="0">
                      <a:srgbClr val="FFFFFF"/>
                    </a:gs>
                    <a:gs pos="100000">
                      <a:srgbClr val="FFFFFF"/>
                    </a:gs>
                  </a:gsLst>
                  <a:lin ang="5400000" scaled="0"/>
                </a:gradFill>
                <a:ea typeface="Segoe UI" pitchFamily="34" charset="0"/>
                <a:cs typeface="Segoe UI" pitchFamily="34" charset="0"/>
              </a:rPr>
              <a:t>September 14</a:t>
            </a:r>
            <a:r>
              <a:rPr lang="en-GB" sz="1200" baseline="30000" dirty="0">
                <a:gradFill>
                  <a:gsLst>
                    <a:gs pos="0">
                      <a:srgbClr val="FFFFFF"/>
                    </a:gs>
                    <a:gs pos="100000">
                      <a:srgbClr val="FFFFFF"/>
                    </a:gs>
                  </a:gsLst>
                  <a:lin ang="5400000" scaled="0"/>
                </a:gradFill>
                <a:ea typeface="Segoe UI" pitchFamily="34" charset="0"/>
                <a:cs typeface="Segoe UI" pitchFamily="34" charset="0"/>
              </a:rPr>
              <a:t>th</a:t>
            </a:r>
            <a:r>
              <a:rPr lang="en-GB" sz="1200" dirty="0">
                <a:gradFill>
                  <a:gsLst>
                    <a:gs pos="0">
                      <a:srgbClr val="FFFFFF"/>
                    </a:gs>
                    <a:gs pos="100000">
                      <a:srgbClr val="FFFFFF"/>
                    </a:gs>
                  </a:gsLst>
                  <a:lin ang="5400000" scaled="0"/>
                </a:gradFill>
                <a:ea typeface="Segoe UI" pitchFamily="34" charset="0"/>
                <a:cs typeface="Segoe UI" pitchFamily="34" charset="0"/>
              </a:rPr>
              <a:t> 2019</a:t>
            </a:r>
          </a:p>
        </p:txBody>
      </p:sp>
      <p:sp>
        <p:nvSpPr>
          <p:cNvPr id="11" name="Rectangle 10">
            <a:extLst>
              <a:ext uri="{FF2B5EF4-FFF2-40B4-BE49-F238E27FC236}">
                <a16:creationId xmlns:a16="http://schemas.microsoft.com/office/drawing/2014/main" id="{8167E36B-F71B-4037-9907-C6AEC8A351B7}"/>
              </a:ext>
            </a:extLst>
          </p:cNvPr>
          <p:cNvSpPr/>
          <p:nvPr/>
        </p:nvSpPr>
        <p:spPr>
          <a:xfrm>
            <a:off x="173827" y="6171554"/>
            <a:ext cx="1463863" cy="461665"/>
          </a:xfrm>
          <a:prstGeom prst="rect">
            <a:avLst/>
          </a:prstGeom>
        </p:spPr>
        <p:txBody>
          <a:bodyPr wrap="none">
            <a:spAutoFit/>
          </a:bodyPr>
          <a:lstStyle/>
          <a:p>
            <a:pPr algn="r"/>
            <a:r>
              <a:rPr lang="en-US" sz="24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46062DB-3E2B-4D6C-B959-EB8752333584}"/>
              </a:ext>
            </a:extLst>
          </p:cNvPr>
          <p:cNvSpPr/>
          <p:nvPr/>
        </p:nvSpPr>
        <p:spPr bwMode="auto">
          <a:xfrm>
            <a:off x="0" y="0"/>
            <a:ext cx="359664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B9BF166C-36F8-484C-833B-150445124869}"/>
              </a:ext>
            </a:extLst>
          </p:cNvPr>
          <p:cNvSpPr/>
          <p:nvPr/>
        </p:nvSpPr>
        <p:spPr bwMode="auto">
          <a:xfrm>
            <a:off x="0" y="2087199"/>
            <a:ext cx="914400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erson sitting at a table using a computer&#10;&#10;Description automatically generated">
            <a:extLst>
              <a:ext uri="{FF2B5EF4-FFF2-40B4-BE49-F238E27FC236}">
                <a16:creationId xmlns:a16="http://schemas.microsoft.com/office/drawing/2014/main" id="{47EFA2F3-709B-4AAB-BAA8-08AB3FC957DC}"/>
              </a:ext>
            </a:extLst>
          </p:cNvPr>
          <p:cNvPicPr>
            <a:picLocks noChangeAspect="1"/>
          </p:cNvPicPr>
          <p:nvPr/>
        </p:nvPicPr>
        <p:blipFill>
          <a:blip r:embed="rId2"/>
          <a:stretch>
            <a:fillRect/>
          </a:stretch>
        </p:blipFill>
        <p:spPr>
          <a:xfrm>
            <a:off x="21812" y="-8811"/>
            <a:ext cx="4435041" cy="4338627"/>
          </a:xfrm>
          <a:prstGeom prst="parallelogram">
            <a:avLst/>
          </a:prstGeom>
        </p:spPr>
      </p:pic>
      <p:sp>
        <p:nvSpPr>
          <p:cNvPr id="44" name="Marcador de texto 83">
            <a:extLst>
              <a:ext uri="{FF2B5EF4-FFF2-40B4-BE49-F238E27FC236}">
                <a16:creationId xmlns:a16="http://schemas.microsoft.com/office/drawing/2014/main" id="{5D7E4DE7-E452-4EEC-A1A1-CDDEF51B05B5}"/>
              </a:ext>
            </a:extLst>
          </p:cNvPr>
          <p:cNvSpPr txBox="1">
            <a:spLocks/>
          </p:cNvSpPr>
          <p:nvPr/>
        </p:nvSpPr>
        <p:spPr>
          <a:xfrm>
            <a:off x="4260238" y="3296072"/>
            <a:ext cx="4818224" cy="96910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1100" spc="300" dirty="0">
                <a:solidFill>
                  <a:schemeClr val="bg1"/>
                </a:solidFill>
                <a:latin typeface="Segoe UI Light" panose="020B0502040204020203" pitchFamily="34" charset="0"/>
                <a:cs typeface="Segoe UI Light" panose="020B0502040204020203" pitchFamily="34" charset="0"/>
              </a:rPr>
              <a:t>MS Office Development MVP. About 20 years of experience working with Microsoft Technologies. MS Certified specialist in Developing Azure and SharePoint MCPD. Passionate about technology, blogger, technical writer and MS community active member.</a:t>
            </a:r>
            <a:endParaRPr lang="es-ES" sz="1100" spc="300" dirty="0">
              <a:solidFill>
                <a:schemeClr val="bg1"/>
              </a:solidFill>
              <a:latin typeface="Segoe UI Light" panose="020B0502040204020203" pitchFamily="34" charset="0"/>
              <a:cs typeface="Segoe UI Light" panose="020B0502040204020203" pitchFamily="34" charset="0"/>
            </a:endParaRPr>
          </a:p>
        </p:txBody>
      </p:sp>
      <p:pic>
        <p:nvPicPr>
          <p:cNvPr id="51" name="Picture 50">
            <a:extLst>
              <a:ext uri="{FF2B5EF4-FFF2-40B4-BE49-F238E27FC236}">
                <a16:creationId xmlns:a16="http://schemas.microsoft.com/office/drawing/2014/main" id="{5DF5AC80-2050-4ED5-8115-054FD9C7E387}"/>
              </a:ext>
            </a:extLst>
          </p:cNvPr>
          <p:cNvPicPr>
            <a:picLocks noChangeAspect="1"/>
          </p:cNvPicPr>
          <p:nvPr/>
        </p:nvPicPr>
        <p:blipFill>
          <a:blip r:embed="rId3"/>
          <a:stretch>
            <a:fillRect/>
          </a:stretch>
        </p:blipFill>
        <p:spPr>
          <a:xfrm>
            <a:off x="6842457" y="614335"/>
            <a:ext cx="2301543" cy="923546"/>
          </a:xfrm>
          <a:prstGeom prst="rect">
            <a:avLst/>
          </a:prstGeom>
        </p:spPr>
      </p:pic>
      <p:sp>
        <p:nvSpPr>
          <p:cNvPr id="52" name="Marcador de texto 83">
            <a:extLst>
              <a:ext uri="{FF2B5EF4-FFF2-40B4-BE49-F238E27FC236}">
                <a16:creationId xmlns:a16="http://schemas.microsoft.com/office/drawing/2014/main" id="{63308AF4-2E26-48E7-9DCF-A6C79142352E}"/>
              </a:ext>
            </a:extLst>
          </p:cNvPr>
          <p:cNvSpPr txBox="1">
            <a:spLocks/>
          </p:cNvSpPr>
          <p:nvPr/>
        </p:nvSpPr>
        <p:spPr>
          <a:xfrm>
            <a:off x="4054842" y="2167114"/>
            <a:ext cx="5023619" cy="923545"/>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rPr>
              <a:t>Luis Mañez</a:t>
            </a:r>
            <a:endParaRPr lang="es-E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endParaRPr>
          </a:p>
        </p:txBody>
      </p:sp>
      <p:grpSp>
        <p:nvGrpSpPr>
          <p:cNvPr id="65" name="Group 64">
            <a:extLst>
              <a:ext uri="{FF2B5EF4-FFF2-40B4-BE49-F238E27FC236}">
                <a16:creationId xmlns:a16="http://schemas.microsoft.com/office/drawing/2014/main" id="{E4CDB15D-1A7C-4E11-B9D1-F15EECAF06F8}"/>
              </a:ext>
            </a:extLst>
          </p:cNvPr>
          <p:cNvGrpSpPr/>
          <p:nvPr/>
        </p:nvGrpSpPr>
        <p:grpSpPr>
          <a:xfrm>
            <a:off x="541333" y="5818392"/>
            <a:ext cx="2188420" cy="760705"/>
            <a:chOff x="1312797" y="5825848"/>
            <a:chExt cx="2188420" cy="760705"/>
          </a:xfrm>
        </p:grpSpPr>
        <p:pic>
          <p:nvPicPr>
            <p:cNvPr id="25" name="Graphic 24">
              <a:extLst>
                <a:ext uri="{FF2B5EF4-FFF2-40B4-BE49-F238E27FC236}">
                  <a16:creationId xmlns:a16="http://schemas.microsoft.com/office/drawing/2014/main" id="{3A2FDDA2-4BD2-4E32-B551-2326BF03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882" y="5825848"/>
              <a:ext cx="476250" cy="476250"/>
            </a:xfrm>
            <a:prstGeom prst="rect">
              <a:avLst/>
            </a:prstGeom>
          </p:spPr>
        </p:pic>
        <p:sp>
          <p:nvSpPr>
            <p:cNvPr id="55" name="Rectangle 54">
              <a:extLst>
                <a:ext uri="{FF2B5EF4-FFF2-40B4-BE49-F238E27FC236}">
                  <a16:creationId xmlns:a16="http://schemas.microsoft.com/office/drawing/2014/main" id="{3FA2C109-5284-40D5-BB2C-38A33F3079CE}"/>
                </a:ext>
              </a:extLst>
            </p:cNvPr>
            <p:cNvSpPr/>
            <p:nvPr/>
          </p:nvSpPr>
          <p:spPr>
            <a:xfrm>
              <a:off x="1312797" y="6309554"/>
              <a:ext cx="2188420" cy="276999"/>
            </a:xfrm>
            <a:prstGeom prst="rect">
              <a:avLst/>
            </a:prstGeom>
          </p:spPr>
          <p:txBody>
            <a:bodyPr wrap="none">
              <a:spAutoFit/>
            </a:bodyPr>
            <a:lstStyle/>
            <a:p>
              <a:r>
                <a:rPr lang="en-US" sz="1200" dirty="0"/>
                <a:t>https://github.com/luismanez</a:t>
              </a:r>
            </a:p>
          </p:txBody>
        </p:sp>
      </p:grpSp>
      <p:grpSp>
        <p:nvGrpSpPr>
          <p:cNvPr id="66" name="Group 65">
            <a:extLst>
              <a:ext uri="{FF2B5EF4-FFF2-40B4-BE49-F238E27FC236}">
                <a16:creationId xmlns:a16="http://schemas.microsoft.com/office/drawing/2014/main" id="{F5787A8D-2DEA-4C1C-9F44-AAAF1C123293}"/>
              </a:ext>
            </a:extLst>
          </p:cNvPr>
          <p:cNvGrpSpPr/>
          <p:nvPr/>
        </p:nvGrpSpPr>
        <p:grpSpPr>
          <a:xfrm>
            <a:off x="4131884" y="5829736"/>
            <a:ext cx="1005403" cy="753249"/>
            <a:chOff x="4155577" y="5833304"/>
            <a:chExt cx="1005403" cy="753249"/>
          </a:xfrm>
        </p:grpSpPr>
        <p:pic>
          <p:nvPicPr>
            <p:cNvPr id="17" name="Graphic 16">
              <a:extLst>
                <a:ext uri="{FF2B5EF4-FFF2-40B4-BE49-F238E27FC236}">
                  <a16:creationId xmlns:a16="http://schemas.microsoft.com/office/drawing/2014/main" id="{B8EACDDF-5E2A-42C5-B7A2-2888ADB7AB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0153" y="5833304"/>
              <a:ext cx="476250" cy="476250"/>
            </a:xfrm>
            <a:prstGeom prst="rect">
              <a:avLst/>
            </a:prstGeom>
          </p:spPr>
        </p:pic>
        <p:sp>
          <p:nvSpPr>
            <p:cNvPr id="58" name="Rectangle 57">
              <a:extLst>
                <a:ext uri="{FF2B5EF4-FFF2-40B4-BE49-F238E27FC236}">
                  <a16:creationId xmlns:a16="http://schemas.microsoft.com/office/drawing/2014/main" id="{C6FF917B-CBBB-4927-85C4-7686F5A46301}"/>
                </a:ext>
              </a:extLst>
            </p:cNvPr>
            <p:cNvSpPr/>
            <p:nvPr/>
          </p:nvSpPr>
          <p:spPr>
            <a:xfrm>
              <a:off x="4155577" y="6309554"/>
              <a:ext cx="1005403" cy="276999"/>
            </a:xfrm>
            <a:prstGeom prst="rect">
              <a:avLst/>
            </a:prstGeom>
          </p:spPr>
          <p:txBody>
            <a:bodyPr wrap="none">
              <a:spAutoFit/>
            </a:bodyPr>
            <a:lstStyle/>
            <a:p>
              <a:r>
                <a:rPr lang="en-US" sz="1200" dirty="0"/>
                <a:t>@</a:t>
              </a:r>
              <a:r>
                <a:rPr lang="en-US" sz="1200" dirty="0" err="1"/>
                <a:t>luismanez</a:t>
              </a:r>
              <a:endParaRPr lang="en-US" sz="1200" dirty="0"/>
            </a:p>
          </p:txBody>
        </p:sp>
      </p:grpSp>
      <p:grpSp>
        <p:nvGrpSpPr>
          <p:cNvPr id="67" name="Group 66">
            <a:extLst>
              <a:ext uri="{FF2B5EF4-FFF2-40B4-BE49-F238E27FC236}">
                <a16:creationId xmlns:a16="http://schemas.microsoft.com/office/drawing/2014/main" id="{8A10564C-EE46-40CB-BBFD-D567CCAB4F66}"/>
              </a:ext>
            </a:extLst>
          </p:cNvPr>
          <p:cNvGrpSpPr/>
          <p:nvPr/>
        </p:nvGrpSpPr>
        <p:grpSpPr>
          <a:xfrm>
            <a:off x="6447022" y="5829736"/>
            <a:ext cx="2373214" cy="745793"/>
            <a:chOff x="5559632" y="5833304"/>
            <a:chExt cx="2373214" cy="745793"/>
          </a:xfrm>
        </p:grpSpPr>
        <p:pic>
          <p:nvPicPr>
            <p:cNvPr id="15" name="Graphic 14">
              <a:extLst>
                <a:ext uri="{FF2B5EF4-FFF2-40B4-BE49-F238E27FC236}">
                  <a16:creationId xmlns:a16="http://schemas.microsoft.com/office/drawing/2014/main" id="{75728C5C-13B0-4E2F-93C9-551D778115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8114" y="5833304"/>
              <a:ext cx="476250" cy="476250"/>
            </a:xfrm>
            <a:prstGeom prst="rect">
              <a:avLst/>
            </a:prstGeom>
          </p:spPr>
        </p:pic>
        <p:sp>
          <p:nvSpPr>
            <p:cNvPr id="61" name="Rectangle 60">
              <a:extLst>
                <a:ext uri="{FF2B5EF4-FFF2-40B4-BE49-F238E27FC236}">
                  <a16:creationId xmlns:a16="http://schemas.microsoft.com/office/drawing/2014/main" id="{AC75AFF1-747B-4309-8784-5A014A9E5304}"/>
                </a:ext>
              </a:extLst>
            </p:cNvPr>
            <p:cNvSpPr/>
            <p:nvPr/>
          </p:nvSpPr>
          <p:spPr>
            <a:xfrm>
              <a:off x="5559632" y="6302098"/>
              <a:ext cx="2373214" cy="276999"/>
            </a:xfrm>
            <a:prstGeom prst="rect">
              <a:avLst/>
            </a:prstGeom>
          </p:spPr>
          <p:txBody>
            <a:bodyPr wrap="none">
              <a:spAutoFit/>
            </a:bodyPr>
            <a:lstStyle/>
            <a:p>
              <a:r>
                <a:rPr lang="en-US" sz="1200" dirty="0"/>
                <a:t>www.linkedin.com/in/luismanez/</a:t>
              </a:r>
            </a:p>
          </p:txBody>
        </p:sp>
      </p:grpSp>
      <p:sp>
        <p:nvSpPr>
          <p:cNvPr id="69" name="Marcador de texto 83">
            <a:extLst>
              <a:ext uri="{FF2B5EF4-FFF2-40B4-BE49-F238E27FC236}">
                <a16:creationId xmlns:a16="http://schemas.microsoft.com/office/drawing/2014/main" id="{95A55859-7BB8-4268-BDC1-AE346958BC66}"/>
              </a:ext>
            </a:extLst>
          </p:cNvPr>
          <p:cNvSpPr txBox="1">
            <a:spLocks/>
          </p:cNvSpPr>
          <p:nvPr/>
        </p:nvSpPr>
        <p:spPr>
          <a:xfrm>
            <a:off x="5086773" y="2869939"/>
            <a:ext cx="3991689" cy="39709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s-ES" sz="1400" b="1" spc="300" dirty="0">
                <a:solidFill>
                  <a:schemeClr val="bg1"/>
                </a:solidFill>
                <a:latin typeface="Segoe UI Light" panose="020B0502040204020203" pitchFamily="34" charset="0"/>
                <a:cs typeface="Segoe UI Light" panose="020B0502040204020203" pitchFamily="34" charset="0"/>
              </a:rPr>
              <a:t>ClearPeople LTD - Cloud Architect</a:t>
            </a:r>
          </a:p>
        </p:txBody>
      </p:sp>
    </p:spTree>
    <p:extLst>
      <p:ext uri="{BB962C8B-B14F-4D97-AF65-F5344CB8AC3E}">
        <p14:creationId xmlns:p14="http://schemas.microsoft.com/office/powerpoint/2010/main" val="40588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75832" y="5939483"/>
            <a:ext cx="1177459" cy="755089"/>
          </a:xfrm>
          <a:prstGeom prst="rect">
            <a:avLst/>
          </a:prstGeom>
        </p:spPr>
      </p:pic>
      <p:pic>
        <p:nvPicPr>
          <p:cNvPr id="13" name="Picture 12"/>
          <p:cNvPicPr>
            <a:picLocks noChangeAspect="1"/>
          </p:cNvPicPr>
          <p:nvPr/>
        </p:nvPicPr>
        <p:blipFill>
          <a:blip r:embed="rId4"/>
          <a:stretch>
            <a:fillRect/>
          </a:stretch>
        </p:blipFill>
        <p:spPr>
          <a:xfrm>
            <a:off x="6718700" y="2196654"/>
            <a:ext cx="1761277" cy="679853"/>
          </a:xfrm>
          <a:prstGeom prst="rect">
            <a:avLst/>
          </a:prstGeom>
        </p:spPr>
      </p:pic>
      <p:sp>
        <p:nvSpPr>
          <p:cNvPr id="14" name="TextBox 13"/>
          <p:cNvSpPr txBox="1"/>
          <p:nvPr/>
        </p:nvSpPr>
        <p:spPr>
          <a:xfrm>
            <a:off x="203156" y="3561446"/>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39606"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736790" y="5519724"/>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 name="Picture 9"/>
          <p:cNvPicPr>
            <a:picLocks noChangeAspect="1"/>
          </p:cNvPicPr>
          <p:nvPr/>
        </p:nvPicPr>
        <p:blipFill>
          <a:blip r:embed="rId5"/>
          <a:stretch>
            <a:fillRect/>
          </a:stretch>
        </p:blipFill>
        <p:spPr>
          <a:xfrm>
            <a:off x="2248751" y="73967"/>
            <a:ext cx="4813231" cy="1241898"/>
          </a:xfrm>
          <a:prstGeom prst="rect">
            <a:avLst/>
          </a:prstGeom>
        </p:spPr>
      </p:pic>
      <p:pic>
        <p:nvPicPr>
          <p:cNvPr id="1034" name="Picture 10" descr="http://www.ncconsulting.com/wp-content/uploads/raona_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014" y="406652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111305" y="5807534"/>
            <a:ext cx="1619913" cy="883917"/>
          </a:xfrm>
          <a:prstGeom prst="rect">
            <a:avLst/>
          </a:prstGeom>
        </p:spPr>
      </p:pic>
      <p:pic>
        <p:nvPicPr>
          <p:cNvPr id="8" name="Picture 7"/>
          <p:cNvPicPr>
            <a:picLocks noChangeAspect="1"/>
          </p:cNvPicPr>
          <p:nvPr/>
        </p:nvPicPr>
        <p:blipFill>
          <a:blip r:embed="rId8"/>
          <a:stretch>
            <a:fillRect/>
          </a:stretch>
        </p:blipFill>
        <p:spPr>
          <a:xfrm>
            <a:off x="1812988" y="5939483"/>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49"/>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9"/>
          <a:stretch>
            <a:fillRect/>
          </a:stretch>
        </p:blipFill>
        <p:spPr>
          <a:xfrm>
            <a:off x="503451" y="2012779"/>
            <a:ext cx="2182774" cy="1091387"/>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0"/>
          <a:stretch>
            <a:fillRect/>
          </a:stretch>
        </p:blipFill>
        <p:spPr>
          <a:xfrm>
            <a:off x="4895301" y="4029059"/>
            <a:ext cx="1925209" cy="962605"/>
          </a:xfrm>
          <a:prstGeom prst="rect">
            <a:avLst/>
          </a:prstGeom>
        </p:spPr>
      </p:pic>
      <p:pic>
        <p:nvPicPr>
          <p:cNvPr id="4" name="Picture 3" descr="A close up of a logo&#10;&#10;Description automatically generated">
            <a:extLst>
              <a:ext uri="{FF2B5EF4-FFF2-40B4-BE49-F238E27FC236}">
                <a16:creationId xmlns:a16="http://schemas.microsoft.com/office/drawing/2014/main" id="{B85A61F1-957E-4460-ABBE-A1EB98849323}"/>
              </a:ext>
            </a:extLst>
          </p:cNvPr>
          <p:cNvPicPr>
            <a:picLocks noChangeAspect="1"/>
          </p:cNvPicPr>
          <p:nvPr/>
        </p:nvPicPr>
        <p:blipFill>
          <a:blip r:embed="rId11"/>
          <a:stretch>
            <a:fillRect/>
          </a:stretch>
        </p:blipFill>
        <p:spPr>
          <a:xfrm>
            <a:off x="5671791" y="5996480"/>
            <a:ext cx="1834410" cy="576727"/>
          </a:xfrm>
          <a:prstGeom prst="rect">
            <a:avLst/>
          </a:prstGeom>
        </p:spPr>
      </p:pic>
      <p:pic>
        <p:nvPicPr>
          <p:cNvPr id="5" name="Picture 2" descr="See the source image">
            <a:extLst>
              <a:ext uri="{FF2B5EF4-FFF2-40B4-BE49-F238E27FC236}">
                <a16:creationId xmlns:a16="http://schemas.microsoft.com/office/drawing/2014/main" id="{303DDCF5-DE8D-4403-8DCA-0F5D8EAEA6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750" y="2021380"/>
            <a:ext cx="2278966" cy="759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DEFF9F78-6478-4734-B54F-21A1CD924D3F}"/>
              </a:ext>
            </a:extLst>
          </p:cNvPr>
          <p:cNvPicPr>
            <a:picLocks noChangeAspect="1"/>
          </p:cNvPicPr>
          <p:nvPr/>
        </p:nvPicPr>
        <p:blipFill>
          <a:blip r:embed="rId13"/>
          <a:stretch>
            <a:fillRect/>
          </a:stretch>
        </p:blipFill>
        <p:spPr>
          <a:xfrm>
            <a:off x="548141" y="4066525"/>
            <a:ext cx="1775350" cy="887675"/>
          </a:xfrm>
          <a:prstGeom prst="rect">
            <a:avLst/>
          </a:prstGeom>
        </p:spPr>
      </p:pic>
      <p:pic>
        <p:nvPicPr>
          <p:cNvPr id="1027" name="6C577BC1-16B5-47E7-AF03-B99BE642154A" descr="Image">
            <a:extLst>
              <a:ext uri="{FF2B5EF4-FFF2-40B4-BE49-F238E27FC236}">
                <a16:creationId xmlns:a16="http://schemas.microsoft.com/office/drawing/2014/main" id="{49809756-7F33-43A6-ACE4-179D9F75F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1982" y="3988422"/>
            <a:ext cx="1842478" cy="10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sign&#10;&#10;Description automatically generated">
            <a:extLst>
              <a:ext uri="{FF2B5EF4-FFF2-40B4-BE49-F238E27FC236}">
                <a16:creationId xmlns:a16="http://schemas.microsoft.com/office/drawing/2014/main" id="{3B9C1CEB-4782-4BDB-8ED2-99560FF37104}"/>
              </a:ext>
            </a:extLst>
          </p:cNvPr>
          <p:cNvPicPr>
            <a:picLocks noChangeAspect="1"/>
          </p:cNvPicPr>
          <p:nvPr/>
        </p:nvPicPr>
        <p:blipFill>
          <a:blip r:embed="rId15"/>
          <a:stretch>
            <a:fillRect/>
          </a:stretch>
        </p:blipFill>
        <p:spPr>
          <a:xfrm>
            <a:off x="3089467" y="5670261"/>
            <a:ext cx="949063" cy="1098452"/>
          </a:xfrm>
          <a:prstGeom prst="rect">
            <a:avLst/>
          </a:prstGeom>
        </p:spPr>
      </p:pic>
      <p:pic>
        <p:nvPicPr>
          <p:cNvPr id="17" name="Picture 16" descr="A close up of a logo&#10;&#10;Description automatically generated">
            <a:extLst>
              <a:ext uri="{FF2B5EF4-FFF2-40B4-BE49-F238E27FC236}">
                <a16:creationId xmlns:a16="http://schemas.microsoft.com/office/drawing/2014/main" id="{5971A4AA-C3ED-459C-AC22-C2B22BBD48E7}"/>
              </a:ext>
            </a:extLst>
          </p:cNvPr>
          <p:cNvPicPr>
            <a:picLocks noChangeAspect="1"/>
          </p:cNvPicPr>
          <p:nvPr/>
        </p:nvPicPr>
        <p:blipFill>
          <a:blip r:embed="rId16"/>
          <a:stretch>
            <a:fillRect/>
          </a:stretch>
        </p:blipFill>
        <p:spPr>
          <a:xfrm>
            <a:off x="4094723" y="5648094"/>
            <a:ext cx="1078566" cy="1078566"/>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8FD0-5316-4B91-BE8B-C45552BE0FA4}"/>
              </a:ext>
            </a:extLst>
          </p:cNvPr>
          <p:cNvSpPr>
            <a:spLocks noGrp="1"/>
          </p:cNvSpPr>
          <p:nvPr>
            <p:ph type="title"/>
          </p:nvPr>
        </p:nvSpPr>
        <p:spPr/>
        <p:txBody>
          <a:bodyPr/>
          <a:lstStyle/>
          <a:p>
            <a:r>
              <a:rPr lang="es-ES" sz="5400" dirty="0"/>
              <a:t>Dependency Inversion Principle</a:t>
            </a:r>
            <a:endParaRPr lang="en-US" sz="5400" dirty="0"/>
          </a:p>
        </p:txBody>
      </p:sp>
    </p:spTree>
    <p:extLst>
      <p:ext uri="{BB962C8B-B14F-4D97-AF65-F5344CB8AC3E}">
        <p14:creationId xmlns:p14="http://schemas.microsoft.com/office/powerpoint/2010/main" val="271618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FF78FE3-6526-4676-8AE4-0D9B9E87804C}"/>
              </a:ext>
            </a:extLst>
          </p:cNvPr>
          <p:cNvSpPr/>
          <p:nvPr/>
        </p:nvSpPr>
        <p:spPr bwMode="auto">
          <a:xfrm>
            <a:off x="0" y="2353878"/>
            <a:ext cx="9144000" cy="221289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FA8CE91D-C2A9-454F-BDE5-188F22A840BA}"/>
              </a:ext>
            </a:extLst>
          </p:cNvPr>
          <p:cNvSpPr/>
          <p:nvPr/>
        </p:nvSpPr>
        <p:spPr>
          <a:xfrm>
            <a:off x="2286000" y="2690336"/>
            <a:ext cx="4572000" cy="369332"/>
          </a:xfrm>
          <a:prstGeom prst="rect">
            <a:avLst/>
          </a:prstGeom>
        </p:spPr>
        <p:txBody>
          <a:bodyPr>
            <a:spAutoFit/>
          </a:bodyPr>
          <a:lstStyle/>
          <a:p>
            <a:pPr lvl="0" defTabSz="914400" eaLnBrk="0" fontAlgn="base" hangingPunct="0">
              <a:spcBef>
                <a:spcPct val="0"/>
              </a:spcBef>
              <a:spcAft>
                <a:spcPct val="0"/>
              </a:spcAft>
            </a:pPr>
            <a:endParaRPr lang="en-US" altLang="en-US" dirty="0"/>
          </a:p>
        </p:txBody>
      </p:sp>
      <p:sp>
        <p:nvSpPr>
          <p:cNvPr id="6" name="Rectangle 5">
            <a:extLst>
              <a:ext uri="{FF2B5EF4-FFF2-40B4-BE49-F238E27FC236}">
                <a16:creationId xmlns:a16="http://schemas.microsoft.com/office/drawing/2014/main" id="{B198CCBA-F7CA-4A01-B3EF-1FCC068A00F9}"/>
              </a:ext>
            </a:extLst>
          </p:cNvPr>
          <p:cNvSpPr/>
          <p:nvPr/>
        </p:nvSpPr>
        <p:spPr>
          <a:xfrm>
            <a:off x="2970107" y="2812137"/>
            <a:ext cx="4572000" cy="1477328"/>
          </a:xfrm>
          <a:prstGeom prst="rect">
            <a:avLst/>
          </a:prstGeom>
        </p:spPr>
        <p:txBody>
          <a:bodyPr>
            <a:spAutoFit/>
          </a:bodyPr>
          <a:lstStyle/>
          <a:p>
            <a:r>
              <a:rPr lang="en-US" dirty="0">
                <a:solidFill>
                  <a:schemeClr val="bg1"/>
                </a:solidFill>
              </a:rPr>
              <a:t>Entities must depend on abstractions not on concretions. It states that the high-level module must not depend on the low-level module, but they should depend on abstractions.</a:t>
            </a:r>
          </a:p>
        </p:txBody>
      </p:sp>
      <p:pic>
        <p:nvPicPr>
          <p:cNvPr id="19" name="Picture 18" descr="A person looking at the camera&#10;&#10;Description automatically generated">
            <a:extLst>
              <a:ext uri="{FF2B5EF4-FFF2-40B4-BE49-F238E27FC236}">
                <a16:creationId xmlns:a16="http://schemas.microsoft.com/office/drawing/2014/main" id="{9A17F874-C034-4BBF-800D-3E198E353746}"/>
              </a:ext>
            </a:extLst>
          </p:cNvPr>
          <p:cNvPicPr>
            <a:picLocks noChangeAspect="1"/>
          </p:cNvPicPr>
          <p:nvPr/>
        </p:nvPicPr>
        <p:blipFill>
          <a:blip r:embed="rId2"/>
          <a:stretch>
            <a:fillRect/>
          </a:stretch>
        </p:blipFill>
        <p:spPr>
          <a:xfrm>
            <a:off x="6396245" y="3798333"/>
            <a:ext cx="2659696" cy="25822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descr="A close up of a person&#10;&#10;Description automatically generated">
            <a:extLst>
              <a:ext uri="{FF2B5EF4-FFF2-40B4-BE49-F238E27FC236}">
                <a16:creationId xmlns:a16="http://schemas.microsoft.com/office/drawing/2014/main" id="{C8530542-73B9-4641-9942-E47DE5823661}"/>
              </a:ext>
            </a:extLst>
          </p:cNvPr>
          <p:cNvPicPr>
            <a:picLocks noChangeAspect="1"/>
          </p:cNvPicPr>
          <p:nvPr/>
        </p:nvPicPr>
        <p:blipFill>
          <a:blip r:embed="rId3"/>
          <a:stretch>
            <a:fillRect/>
          </a:stretch>
        </p:blipFill>
        <p:spPr>
          <a:xfrm>
            <a:off x="74512" y="1156955"/>
            <a:ext cx="2404533" cy="23938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FF2EC008-A69A-4C8A-8F77-64950AEF5C6B}"/>
              </a:ext>
            </a:extLst>
          </p:cNvPr>
          <p:cNvSpPr txBox="1"/>
          <p:nvPr/>
        </p:nvSpPr>
        <p:spPr>
          <a:xfrm>
            <a:off x="88059" y="3623536"/>
            <a:ext cx="2316480"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Rob C. Martin (AKA </a:t>
            </a:r>
            <a:r>
              <a:rPr lang="es-ES" sz="1400" spc="-70" dirty="0" err="1">
                <a:gradFill>
                  <a:gsLst>
                    <a:gs pos="2917">
                      <a:schemeClr val="bg2"/>
                    </a:gs>
                    <a:gs pos="95000">
                      <a:schemeClr val="bg2"/>
                    </a:gs>
                  </a:gsLst>
                  <a:lin ang="5400000" scaled="0"/>
                </a:gradFill>
              </a:rPr>
              <a:t>Uncle</a:t>
            </a:r>
            <a:r>
              <a:rPr lang="es-ES" sz="1400" spc="-70" dirty="0">
                <a:gradFill>
                  <a:gsLst>
                    <a:gs pos="2917">
                      <a:schemeClr val="bg2"/>
                    </a:gs>
                    <a:gs pos="95000">
                      <a:schemeClr val="bg2"/>
                    </a:gs>
                  </a:gsLst>
                  <a:lin ang="5400000" scaled="0"/>
                </a:gradFill>
              </a:rPr>
              <a:t> Bob)</a:t>
            </a:r>
            <a:endParaRPr lang="en-US" sz="1400" spc="-70" dirty="0">
              <a:gradFill>
                <a:gsLst>
                  <a:gs pos="2917">
                    <a:schemeClr val="bg2"/>
                  </a:gs>
                  <a:gs pos="95000">
                    <a:schemeClr val="bg2"/>
                  </a:gs>
                </a:gsLst>
                <a:lin ang="5400000" scaled="0"/>
              </a:gradFill>
            </a:endParaRPr>
          </a:p>
        </p:txBody>
      </p:sp>
      <p:sp>
        <p:nvSpPr>
          <p:cNvPr id="29" name="TextBox 28">
            <a:extLst>
              <a:ext uri="{FF2B5EF4-FFF2-40B4-BE49-F238E27FC236}">
                <a16:creationId xmlns:a16="http://schemas.microsoft.com/office/drawing/2014/main" id="{8CB93A6A-0FA0-4AA2-A67F-6D58F9B342FB}"/>
              </a:ext>
            </a:extLst>
          </p:cNvPr>
          <p:cNvSpPr txBox="1"/>
          <p:nvPr/>
        </p:nvSpPr>
        <p:spPr>
          <a:xfrm>
            <a:off x="6538490" y="6441859"/>
            <a:ext cx="2316480" cy="215444"/>
          </a:xfrm>
          <a:prstGeom prst="rect">
            <a:avLst/>
          </a:prstGeom>
          <a:noFill/>
        </p:spPr>
        <p:txBody>
          <a:bodyPr wrap="square" lIns="0" tIns="0" rIns="0" bIns="0" rtlCol="0">
            <a:spAutoFit/>
          </a:bodyPr>
          <a:lstStyle/>
          <a:p>
            <a:pPr algn="ctr"/>
            <a:r>
              <a:rPr lang="es-ES" sz="1400" spc="-70" dirty="0">
                <a:gradFill>
                  <a:gsLst>
                    <a:gs pos="2917">
                      <a:schemeClr val="bg2"/>
                    </a:gs>
                    <a:gs pos="95000">
                      <a:schemeClr val="bg2"/>
                    </a:gs>
                  </a:gsLst>
                  <a:lin ang="5400000" scaled="0"/>
                </a:gradFill>
              </a:rPr>
              <a:t>Martin </a:t>
            </a:r>
            <a:r>
              <a:rPr lang="es-ES" sz="1400" spc="-70" dirty="0" err="1">
                <a:gradFill>
                  <a:gsLst>
                    <a:gs pos="2917">
                      <a:schemeClr val="bg2"/>
                    </a:gs>
                    <a:gs pos="95000">
                      <a:schemeClr val="bg2"/>
                    </a:gs>
                  </a:gsLst>
                  <a:lin ang="5400000" scaled="0"/>
                </a:gradFill>
              </a:rPr>
              <a:t>Fowler</a:t>
            </a:r>
            <a:endParaRPr lang="en-US" sz="1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6279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B70F0-4831-4EAE-8F68-02B942C729D7}"/>
              </a:ext>
            </a:extLst>
          </p:cNvPr>
          <p:cNvPicPr>
            <a:picLocks noChangeAspect="1"/>
          </p:cNvPicPr>
          <p:nvPr/>
        </p:nvPicPr>
        <p:blipFill>
          <a:blip r:embed="rId2"/>
          <a:stretch>
            <a:fillRect/>
          </a:stretch>
        </p:blipFill>
        <p:spPr>
          <a:xfrm>
            <a:off x="1250971" y="1679788"/>
            <a:ext cx="6841384" cy="3603412"/>
          </a:xfrm>
          <a:prstGeom prst="rect">
            <a:avLst/>
          </a:prstGeom>
        </p:spPr>
      </p:pic>
      <p:pic>
        <p:nvPicPr>
          <p:cNvPr id="6" name="Picture 5">
            <a:extLst>
              <a:ext uri="{FF2B5EF4-FFF2-40B4-BE49-F238E27FC236}">
                <a16:creationId xmlns:a16="http://schemas.microsoft.com/office/drawing/2014/main" id="{F97DE70F-10F4-4E09-A8FD-EDBEA2833CD4}"/>
              </a:ext>
            </a:extLst>
          </p:cNvPr>
          <p:cNvPicPr>
            <a:picLocks noChangeAspect="1"/>
          </p:cNvPicPr>
          <p:nvPr/>
        </p:nvPicPr>
        <p:blipFill>
          <a:blip r:embed="rId3"/>
          <a:stretch>
            <a:fillRect/>
          </a:stretch>
        </p:blipFill>
        <p:spPr>
          <a:xfrm>
            <a:off x="3081337" y="1643062"/>
            <a:ext cx="2981325" cy="3571875"/>
          </a:xfrm>
          <a:prstGeom prst="rect">
            <a:avLst/>
          </a:prstGeom>
        </p:spPr>
      </p:pic>
    </p:spTree>
    <p:extLst>
      <p:ext uri="{BB962C8B-B14F-4D97-AF65-F5344CB8AC3E}">
        <p14:creationId xmlns:p14="http://schemas.microsoft.com/office/powerpoint/2010/main" val="36791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3132C-0A4F-42FE-AF29-80300B209F96}"/>
              </a:ext>
            </a:extLst>
          </p:cNvPr>
          <p:cNvPicPr>
            <a:picLocks noChangeAspect="1"/>
          </p:cNvPicPr>
          <p:nvPr/>
        </p:nvPicPr>
        <p:blipFill>
          <a:blip r:embed="rId2"/>
          <a:stretch>
            <a:fillRect/>
          </a:stretch>
        </p:blipFill>
        <p:spPr>
          <a:xfrm>
            <a:off x="707829" y="1205653"/>
            <a:ext cx="7899036" cy="4544907"/>
          </a:xfrm>
          <a:prstGeom prst="rect">
            <a:avLst/>
          </a:prstGeom>
        </p:spPr>
      </p:pic>
      <p:pic>
        <p:nvPicPr>
          <p:cNvPr id="5" name="Picture 4" descr="A person holding a glass of wine&#10;&#10;Description automatically generated">
            <a:extLst>
              <a:ext uri="{FF2B5EF4-FFF2-40B4-BE49-F238E27FC236}">
                <a16:creationId xmlns:a16="http://schemas.microsoft.com/office/drawing/2014/main" id="{ACD53C37-AF92-437E-9E57-22AF042B25F0}"/>
              </a:ext>
            </a:extLst>
          </p:cNvPr>
          <p:cNvPicPr>
            <a:picLocks noChangeAspect="1"/>
          </p:cNvPicPr>
          <p:nvPr/>
        </p:nvPicPr>
        <p:blipFill>
          <a:blip r:embed="rId3"/>
          <a:stretch>
            <a:fillRect/>
          </a:stretch>
        </p:blipFill>
        <p:spPr>
          <a:xfrm>
            <a:off x="1124381" y="794079"/>
            <a:ext cx="6895238" cy="5269841"/>
          </a:xfrm>
          <a:prstGeom prst="rect">
            <a:avLst/>
          </a:prstGeom>
        </p:spPr>
      </p:pic>
    </p:spTree>
    <p:extLst>
      <p:ext uri="{BB962C8B-B14F-4D97-AF65-F5344CB8AC3E}">
        <p14:creationId xmlns:p14="http://schemas.microsoft.com/office/powerpoint/2010/main" val="13727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63B7701A-D7F8-41E2-B760-315B72BEA87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7898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E316-4841-436A-B363-B82D8013E346}"/>
              </a:ext>
            </a:extLst>
          </p:cNvPr>
          <p:cNvSpPr>
            <a:spLocks noGrp="1"/>
          </p:cNvSpPr>
          <p:nvPr>
            <p:ph type="title"/>
          </p:nvPr>
        </p:nvSpPr>
        <p:spPr>
          <a:xfrm>
            <a:off x="389436" y="2589312"/>
            <a:ext cx="8363938" cy="1218795"/>
          </a:xfrm>
        </p:spPr>
        <p:txBody>
          <a:bodyPr/>
          <a:lstStyle/>
          <a:p>
            <a:pPr algn="ctr"/>
            <a:r>
              <a:rPr lang="en-US" sz="3200" dirty="0"/>
              <a:t>https://github.com/luismanez/sp-saturday-barcelona-2019</a:t>
            </a:r>
          </a:p>
        </p:txBody>
      </p:sp>
    </p:spTree>
    <p:extLst>
      <p:ext uri="{BB962C8B-B14F-4D97-AF65-F5344CB8AC3E}">
        <p14:creationId xmlns:p14="http://schemas.microsoft.com/office/powerpoint/2010/main" val="13433843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SPSBCN19-Template</Template>
  <TotalTime>0</TotalTime>
  <Words>310</Words>
  <Application>Microsoft Office PowerPoint</Application>
  <PresentationFormat>On-screen Show (4:3)</PresentationFormat>
  <Paragraphs>32</Paragraphs>
  <Slides>10</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Consolas</vt:lpstr>
      <vt:lpstr>Eras Light ITC</vt:lpstr>
      <vt:lpstr>Segoe Pro Light</vt:lpstr>
      <vt:lpstr>Segoe UI</vt:lpstr>
      <vt:lpstr>Segoe UI Light</vt:lpstr>
      <vt:lpstr>Wingdings</vt:lpstr>
      <vt:lpstr>5-30055_SharePoint Template 2012 - 16x9 - White Background</vt:lpstr>
      <vt:lpstr>Inyección de dependencias en Spfx, sí, se puede!</vt:lpstr>
      <vt:lpstr>PowerPoint Presentation</vt:lpstr>
      <vt:lpstr>PowerPoint Presentation</vt:lpstr>
      <vt:lpstr>Dependency Inversion Principle</vt:lpstr>
      <vt:lpstr>PowerPoint Presentation</vt:lpstr>
      <vt:lpstr>PowerPoint Presentation</vt:lpstr>
      <vt:lpstr>PowerPoint Presentation</vt:lpstr>
      <vt:lpstr>PowerPoint Presentation</vt:lpstr>
      <vt:lpstr>https://github.com/luismanez/sp-saturday-barcelona-2019</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2019-09-07T14:54:02Z</dcterms:created>
  <dcterms:modified xsi:type="dcterms:W3CDTF">2019-09-07T17:52:02Z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